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>
        <p:scale>
          <a:sx n="100" d="100"/>
          <a:sy n="100" d="100"/>
        </p:scale>
        <p:origin x="10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8123B-7CDC-F14F-BCC5-41EF4F98B4C1}" type="datetimeFigureOut">
              <a:rPr lang="en-UA" smtClean="0"/>
              <a:t>30.08.2021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0D482-82C1-2944-9061-115691B46EFC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7139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10D482-82C1-2944-9061-115691B46EFC}" type="slidenum">
              <a:rPr lang="en-UA" smtClean="0"/>
              <a:t>1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07845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19200" y="3974485"/>
            <a:ext cx="961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036236" y="992932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2"/>
          <p:cNvSpPr/>
          <p:nvPr/>
        </p:nvSpPr>
        <p:spPr>
          <a:xfrm rot="10800000">
            <a:off x="881331" y="4860133"/>
            <a:ext cx="1440000" cy="1326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15;p2"/>
          <p:cNvCxnSpPr/>
          <p:nvPr/>
        </p:nvCxnSpPr>
        <p:spPr>
          <a:xfrm>
            <a:off x="11062324" y="3066475"/>
            <a:ext cx="0" cy="276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6034269" y="-1725157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9621739" y="2518247"/>
            <a:ext cx="1860000" cy="171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960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57633" y="1500000"/>
            <a:ext cx="11054400" cy="48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▪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03541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61037" y="1653071"/>
            <a:ext cx="53260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6308508" y="1653071"/>
            <a:ext cx="53260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44372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09600" y="1645524"/>
            <a:ext cx="3509200" cy="4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4298619" y="1645524"/>
            <a:ext cx="3509200" cy="4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3"/>
          </p:nvPr>
        </p:nvSpPr>
        <p:spPr>
          <a:xfrm>
            <a:off x="7987636" y="1645524"/>
            <a:ext cx="3509200" cy="44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25431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4507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976053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21223-26F8-8240-BF35-2B2D1105D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C78C2-9557-D143-B680-488C8B3BF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3EE3E-8CFB-5649-82B1-9FD37252A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433-ED45-5849-86A4-83876185CE39}" type="datetimeFigureOut">
              <a:rPr lang="en-UA" smtClean="0"/>
              <a:t>30.08.2021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65840-E3CC-884B-A298-3698449F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8D7D1-80F8-F94D-98BE-694F0135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4870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54ED-3C03-0D43-BA10-7A390710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F55DA-4CB5-DE46-B264-78CBDCF82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C94CF-5F8A-524E-AABC-65845497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B433-ED45-5849-86A4-83876185CE39}" type="datetimeFigureOut">
              <a:rPr lang="en-UA" smtClean="0"/>
              <a:t>30.08.2021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2EC32-4FAC-C34C-A1D9-D5D8F5474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E832A-5803-194F-BD28-2E9353C6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8869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9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2267" y="128400"/>
            <a:ext cx="11954800" cy="6593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09600" y="1500000"/>
            <a:ext cx="10972800" cy="4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FE21A54D-B290-3A4F-A32D-DAD4EC0D337D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2044555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9" r:id="rId6"/>
    <p:sldLayoutId id="2147483670" r:id="rId7"/>
    <p:sldLayoutId id="2147483671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openclipart.org/detail/76825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68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18C2-9B94-3C41-A492-A285B1333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INTELLIGENT </a:t>
            </a:r>
            <a:r>
              <a:rPr lang="en-GB" b="1" dirty="0">
                <a:solidFill>
                  <a:srgbClr val="002060"/>
                </a:solidFill>
              </a:rPr>
              <a:t>SEARCH</a:t>
            </a:r>
            <a:r>
              <a:rPr lang="en-GB" b="1" dirty="0"/>
              <a:t> </a:t>
            </a:r>
            <a:br>
              <a:rPr lang="en-GB" b="1" dirty="0"/>
            </a:br>
            <a:r>
              <a:rPr lang="en-GB" b="1" dirty="0">
                <a:solidFill>
                  <a:schemeClr val="bg1"/>
                </a:solidFill>
              </a:rPr>
              <a:t>ENGINE</a:t>
            </a:r>
            <a:r>
              <a:rPr lang="en-GB" b="1" dirty="0"/>
              <a:t> </a:t>
            </a:r>
            <a:br>
              <a:rPr lang="en-GB" b="1" dirty="0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640092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128AE2-5A5E-7249-B590-2DB26785E25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90298" y="321072"/>
            <a:ext cx="6232198" cy="136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AE9A4E-13B1-0043-9BCD-864406C30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7894">
            <a:off x="450208" y="379043"/>
            <a:ext cx="10972800" cy="551200"/>
          </a:xfrm>
        </p:spPr>
        <p:txBody>
          <a:bodyPr/>
          <a:lstStyle/>
          <a:p>
            <a:r>
              <a:rPr lang="en-UA" sz="3600" dirty="0"/>
              <a:t>Data set Examples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7CC722-C49C-F647-942E-432C084196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b="33432"/>
          <a:stretch/>
        </p:blipFill>
        <p:spPr>
          <a:xfrm>
            <a:off x="443387" y="1759487"/>
            <a:ext cx="11429829" cy="166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6AB01-448F-114E-92D0-2C07BE67F4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70000"/>
          </a:blip>
          <a:srcRect b="37863"/>
          <a:stretch/>
        </p:blipFill>
        <p:spPr>
          <a:xfrm>
            <a:off x="443386" y="4243791"/>
            <a:ext cx="11429829" cy="166951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5655F6D-1F94-CE40-8A77-B84EAE01BDE5}"/>
              </a:ext>
            </a:extLst>
          </p:cNvPr>
          <p:cNvSpPr txBox="1">
            <a:spLocks/>
          </p:cNvSpPr>
          <p:nvPr/>
        </p:nvSpPr>
        <p:spPr>
          <a:xfrm>
            <a:off x="4443200" y="1172645"/>
            <a:ext cx="3430200" cy="42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GB" sz="2000" b="1" dirty="0"/>
              <a:t>Data set for Word2Vec model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2354FA-93C2-5A47-AE2E-246C44097196}"/>
              </a:ext>
            </a:extLst>
          </p:cNvPr>
          <p:cNvSpPr txBox="1">
            <a:spLocks/>
          </p:cNvSpPr>
          <p:nvPr/>
        </p:nvSpPr>
        <p:spPr>
          <a:xfrm>
            <a:off x="4380900" y="3726495"/>
            <a:ext cx="3430200" cy="42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GB" sz="2000" b="1" dirty="0"/>
              <a:t>Data set for </a:t>
            </a:r>
            <a:r>
              <a:rPr lang="en-GB" sz="2000" b="1" dirty="0" err="1"/>
              <a:t>FastText</a:t>
            </a:r>
            <a:r>
              <a:rPr lang="en-GB" sz="2000" b="1" dirty="0"/>
              <a:t> model </a:t>
            </a:r>
          </a:p>
        </p:txBody>
      </p:sp>
    </p:spTree>
    <p:extLst>
      <p:ext uri="{BB962C8B-B14F-4D97-AF65-F5344CB8AC3E}">
        <p14:creationId xmlns:p14="http://schemas.microsoft.com/office/powerpoint/2010/main" val="297215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F84DF4-0FD2-F341-AA2B-5893224F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28398" y="131972"/>
            <a:ext cx="7908598" cy="136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222175-2AF5-8D48-A011-11D994210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8128">
            <a:off x="450208" y="242029"/>
            <a:ext cx="10972800" cy="551200"/>
          </a:xfrm>
        </p:spPr>
        <p:txBody>
          <a:bodyPr/>
          <a:lstStyle/>
          <a:p>
            <a:r>
              <a:rPr lang="en-UA" sz="3600" b="1" dirty="0"/>
              <a:t>Document to device map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7B44389B-8CE1-3C49-8F31-E86D4F90FED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41947" y="2073674"/>
            <a:ext cx="10189321" cy="271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3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6F216C-AAD7-0F4C-8489-52FE0CC5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086291" y="182772"/>
            <a:ext cx="7908598" cy="13680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329B0-1C90-BF4D-9609-6D644545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1961">
            <a:off x="424807" y="283641"/>
            <a:ext cx="10972800" cy="551200"/>
          </a:xfrm>
        </p:spPr>
        <p:txBody>
          <a:bodyPr/>
          <a:lstStyle/>
          <a:p>
            <a:r>
              <a:rPr lang="en-UA" sz="3600" b="1" dirty="0"/>
              <a:t>How does it work?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9425A5-8A1E-EE4E-9C22-B94AB1C1CA4D}"/>
              </a:ext>
            </a:extLst>
          </p:cNvPr>
          <p:cNvGrpSpPr/>
          <p:nvPr/>
        </p:nvGrpSpPr>
        <p:grpSpPr>
          <a:xfrm>
            <a:off x="1234002" y="1968851"/>
            <a:ext cx="3418068" cy="2089570"/>
            <a:chOff x="1754702" y="2464151"/>
            <a:chExt cx="3418068" cy="20895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25430F-CBA2-D94C-90E1-D3D05A16731F}"/>
                </a:ext>
              </a:extLst>
            </p:cNvPr>
            <p:cNvSpPr/>
            <p:nvPr/>
          </p:nvSpPr>
          <p:spPr>
            <a:xfrm>
              <a:off x="1754703" y="2464151"/>
              <a:ext cx="3418067" cy="540000"/>
            </a:xfrm>
            <a:prstGeom prst="rect">
              <a:avLst/>
            </a:prstGeom>
            <a:noFill/>
            <a:ln>
              <a:solidFill>
                <a:srgbClr val="F26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400" b="1" dirty="0" err="1">
                  <a:solidFill>
                    <a:schemeClr val="tx1"/>
                  </a:solidFill>
                  <a:ea typeface="+mn-lt"/>
                  <a:cs typeface="+mn-lt"/>
                </a:rPr>
                <a:t>daniel</a:t>
              </a:r>
              <a:r>
                <a:rPr lang="en-US" sz="1400" b="1" dirty="0">
                  <a:solidFill>
                    <a:srgbClr val="F36C23"/>
                  </a:solidFill>
                  <a:ea typeface="+mn-lt"/>
                  <a:cs typeface="+mn-lt"/>
                </a:rPr>
                <a:t> </a:t>
              </a:r>
              <a:r>
                <a:rPr lang="en-US" sz="1400" b="1" dirty="0">
                  <a:solidFill>
                    <a:srgbClr val="C00000"/>
                  </a:solidFill>
                  <a:ea typeface="+mn-lt"/>
                  <a:cs typeface="+mn-lt"/>
                </a:rPr>
                <a:t>1500 </a:t>
              </a:r>
              <a:r>
                <a:rPr lang="en-US" sz="1400" b="1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+mn-lt"/>
                  <a:cs typeface="+mn-lt"/>
                </a:rPr>
                <a:t>parts list</a:t>
              </a:r>
              <a:endPara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034DB5-FBD3-8B40-BBCE-51C35375B4E0}"/>
                </a:ext>
              </a:extLst>
            </p:cNvPr>
            <p:cNvSpPr/>
            <p:nvPr/>
          </p:nvSpPr>
          <p:spPr>
            <a:xfrm>
              <a:off x="1754702" y="4013721"/>
              <a:ext cx="3418067" cy="540000"/>
            </a:xfrm>
            <a:prstGeom prst="rect">
              <a:avLst/>
            </a:prstGeom>
            <a:noFill/>
            <a:ln>
              <a:solidFill>
                <a:srgbClr val="F36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ea typeface="+mn-lt"/>
                  <a:cs typeface="+mn-lt"/>
                </a:rPr>
                <a:t>micro motion </a:t>
              </a:r>
              <a:r>
                <a:rPr lang="en-US" sz="1400" b="1" dirty="0">
                  <a:solidFill>
                    <a:srgbClr val="C00000"/>
                  </a:solidFill>
                  <a:ea typeface="+mn-lt"/>
                  <a:cs typeface="+mn-lt"/>
                </a:rPr>
                <a:t>2500 </a:t>
              </a:r>
              <a:r>
                <a:rPr lang="en-US" sz="1400" b="1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+mn-lt"/>
                  <a:cs typeface="+mn-lt"/>
                </a:rPr>
                <a:t>how to lock</a:t>
              </a:r>
              <a:endPara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Open Sans"/>
                <a:cs typeface="Open San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D14604B-F653-AD4F-AC45-0CEE5E6E47F8}"/>
              </a:ext>
            </a:extLst>
          </p:cNvPr>
          <p:cNvGrpSpPr/>
          <p:nvPr/>
        </p:nvGrpSpPr>
        <p:grpSpPr>
          <a:xfrm>
            <a:off x="6735829" y="2464150"/>
            <a:ext cx="3418067" cy="2089570"/>
            <a:chOff x="6735829" y="2464150"/>
            <a:chExt cx="3418067" cy="20895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EFC87A-9DC5-5644-B6C1-B43CF767CB00}"/>
                </a:ext>
              </a:extLst>
            </p:cNvPr>
            <p:cNvSpPr/>
            <p:nvPr/>
          </p:nvSpPr>
          <p:spPr>
            <a:xfrm>
              <a:off x="6735829" y="2464150"/>
              <a:ext cx="3418067" cy="540000"/>
            </a:xfrm>
            <a:prstGeom prst="rect">
              <a:avLst/>
            </a:prstGeom>
            <a:noFill/>
            <a:ln>
              <a:solidFill>
                <a:srgbClr val="FF9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ea typeface="+mn-lt"/>
                  <a:cs typeface="+mn-lt"/>
                </a:rPr>
                <a:t>level meter </a:t>
              </a:r>
              <a:r>
                <a:rPr lang="en-US" sz="1400" b="1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+mn-lt"/>
                  <a:cs typeface="+mn-lt"/>
                </a:rPr>
                <a:t>t-200 length verification</a:t>
              </a:r>
              <a:endPara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Open Sans"/>
                <a:cs typeface="Open San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F07C28-3A6A-EB41-997D-80306A9D7515}"/>
                </a:ext>
              </a:extLst>
            </p:cNvPr>
            <p:cNvSpPr/>
            <p:nvPr/>
          </p:nvSpPr>
          <p:spPr>
            <a:xfrm>
              <a:off x="6735829" y="4013720"/>
              <a:ext cx="3418067" cy="540000"/>
            </a:xfrm>
            <a:prstGeom prst="rect">
              <a:avLst/>
            </a:prstGeom>
            <a:noFill/>
            <a:ln>
              <a:solidFill>
                <a:srgbClr val="F36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/>
                  </a:solidFill>
                  <a:ea typeface="+mn-lt"/>
                  <a:cs typeface="+mn-lt"/>
                </a:rPr>
                <a:t>burner</a:t>
              </a:r>
              <a:r>
                <a:rPr lang="en-US" sz="1400" b="1" dirty="0">
                  <a:solidFill>
                    <a:srgbClr val="C84D77"/>
                  </a:solidFill>
                  <a:ea typeface="+mn-lt"/>
                  <a:cs typeface="+mn-lt"/>
                </a:rPr>
                <a:t> </a:t>
              </a:r>
              <a:r>
                <a:rPr lang="en-US" sz="1400" b="1" dirty="0">
                  <a:solidFill>
                    <a:schemeClr val="bg1">
                      <a:lumMod val="95000"/>
                      <a:lumOff val="5000"/>
                    </a:schemeClr>
                  </a:solidFill>
                  <a:ea typeface="+mn-lt"/>
                  <a:cs typeface="+mn-lt"/>
                </a:rPr>
                <a:t>maintenance</a:t>
              </a:r>
              <a:endPara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Open Sans"/>
                <a:cs typeface="Open Sans"/>
              </a:endParaRPr>
            </a:p>
          </p:txBody>
        </p:sp>
      </p:grpSp>
      <p:pic>
        <p:nvPicPr>
          <p:cNvPr id="12" name="Graphic 11" descr="Gears">
            <a:extLst>
              <a:ext uri="{FF2B5EF4-FFF2-40B4-BE49-F238E27FC236}">
                <a16:creationId xmlns:a16="http://schemas.microsoft.com/office/drawing/2014/main" id="{78AB755C-18D7-FE46-AE8C-29D80ABBA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063" y="5321107"/>
            <a:ext cx="1276700" cy="127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56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766924-A1FB-284A-A531-862424F9EFF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175191" y="170072"/>
            <a:ext cx="7908598" cy="13680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739C22A-EDB9-C048-A2EA-FE5A3AFB3073}"/>
              </a:ext>
            </a:extLst>
          </p:cNvPr>
          <p:cNvSpPr txBox="1">
            <a:spLocks/>
          </p:cNvSpPr>
          <p:nvPr/>
        </p:nvSpPr>
        <p:spPr>
          <a:xfrm rot="21421961">
            <a:off x="450207" y="283641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sz="3600" b="1" dirty="0"/>
              <a:t>How does it work?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530EC3-4B0A-1147-A922-3750D1C6D9F9}"/>
              </a:ext>
            </a:extLst>
          </p:cNvPr>
          <p:cNvSpPr/>
          <p:nvPr/>
        </p:nvSpPr>
        <p:spPr>
          <a:xfrm>
            <a:off x="788140" y="1821821"/>
            <a:ext cx="4041986" cy="540000"/>
          </a:xfrm>
          <a:prstGeom prst="rect">
            <a:avLst/>
          </a:prstGeom>
          <a:noFill/>
          <a:ln>
            <a:solidFill>
              <a:srgbClr val="F26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en-US" sz="1400" b="1" dirty="0" err="1">
                <a:solidFill>
                  <a:schemeClr val="tx1"/>
                </a:solidFill>
                <a:ea typeface="+mn-lt"/>
                <a:cs typeface="+mn-lt"/>
              </a:rPr>
              <a:t>rosemount</a:t>
            </a:r>
            <a:r>
              <a:rPr lang="en-US" sz="1400" b="1" dirty="0">
                <a:solidFill>
                  <a:srgbClr val="F36C23"/>
                </a:solidFill>
                <a:ea typeface="+mn-lt"/>
                <a:cs typeface="+mn-lt"/>
              </a:rPr>
              <a:t> 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2051 </a:t>
            </a:r>
            <a:r>
              <a:rPr lang="en-US" sz="1400" b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how to set device tag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12" name="Picture 4" descr="Text&#10;&#10;Description automatically generated">
            <a:extLst>
              <a:ext uri="{FF2B5EF4-FFF2-40B4-BE49-F238E27FC236}">
                <a16:creationId xmlns:a16="http://schemas.microsoft.com/office/drawing/2014/main" id="{D8B4498F-D6EE-5D44-9736-D580987CEF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56963" y="3685566"/>
            <a:ext cx="5770743" cy="22535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53A3BE9-390E-3F40-B13F-45E20978E0DD}"/>
              </a:ext>
            </a:extLst>
          </p:cNvPr>
          <p:cNvGrpSpPr/>
          <p:nvPr/>
        </p:nvGrpSpPr>
        <p:grpSpPr>
          <a:xfrm>
            <a:off x="6127706" y="340749"/>
            <a:ext cx="5763677" cy="5663369"/>
            <a:chOff x="6009991" y="134488"/>
            <a:chExt cx="5763677" cy="5663369"/>
          </a:xfrm>
        </p:grpSpPr>
        <p:pic>
          <p:nvPicPr>
            <p:cNvPr id="14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0965E7E3-355A-F64C-9E95-97DEDF90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6780267" y="134488"/>
              <a:ext cx="4993401" cy="56633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15" name="Connector: Curved 15">
              <a:extLst>
                <a:ext uri="{FF2B5EF4-FFF2-40B4-BE49-F238E27FC236}">
                  <a16:creationId xmlns:a16="http://schemas.microsoft.com/office/drawing/2014/main" id="{A5C18625-D4B5-584C-8A99-8D90E9E8F799}"/>
                </a:ext>
              </a:extLst>
            </p:cNvPr>
            <p:cNvCxnSpPr/>
            <p:nvPr/>
          </p:nvCxnSpPr>
          <p:spPr>
            <a:xfrm flipV="1">
              <a:off x="6009991" y="3566327"/>
              <a:ext cx="771205" cy="573801"/>
            </a:xfrm>
            <a:prstGeom prst="curvedConnector3">
              <a:avLst/>
            </a:prstGeom>
            <a:ln>
              <a:solidFill>
                <a:srgbClr val="F26D26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501A9E-0CD2-8848-9B65-14426D0E4A30}"/>
                </a:ext>
              </a:extLst>
            </p:cNvPr>
            <p:cNvSpPr/>
            <p:nvPr/>
          </p:nvSpPr>
          <p:spPr>
            <a:xfrm>
              <a:off x="7940143" y="4206806"/>
              <a:ext cx="2654213" cy="1498428"/>
            </a:xfrm>
            <a:prstGeom prst="rect">
              <a:avLst/>
            </a:prstGeom>
            <a:noFill/>
            <a:ln>
              <a:solidFill>
                <a:srgbClr val="F26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A161419-6370-AE4E-94C5-282D4D57923D}"/>
                </a:ext>
              </a:extLst>
            </p:cNvPr>
            <p:cNvSpPr/>
            <p:nvPr/>
          </p:nvSpPr>
          <p:spPr>
            <a:xfrm>
              <a:off x="7304586" y="148206"/>
              <a:ext cx="639262" cy="271046"/>
            </a:xfrm>
            <a:prstGeom prst="rect">
              <a:avLst/>
            </a:prstGeom>
            <a:noFill/>
            <a:ln>
              <a:solidFill>
                <a:srgbClr val="F26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Connector: Curved 13">
            <a:extLst>
              <a:ext uri="{FF2B5EF4-FFF2-40B4-BE49-F238E27FC236}">
                <a16:creationId xmlns:a16="http://schemas.microsoft.com/office/drawing/2014/main" id="{2ADAFF43-3CA2-324B-BAE8-D5630C795D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83139" y="2655505"/>
            <a:ext cx="1289256" cy="770866"/>
          </a:xfrm>
          <a:prstGeom prst="curvedConnector3">
            <a:avLst/>
          </a:prstGeom>
          <a:ln>
            <a:solidFill>
              <a:srgbClr val="F26D26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58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FB34E9-5E0E-FE47-8286-54C9C37F26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175191" y="170072"/>
            <a:ext cx="7908598" cy="136802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198B99-49F9-E24E-9D77-3CCF2E896833}"/>
              </a:ext>
            </a:extLst>
          </p:cNvPr>
          <p:cNvSpPr txBox="1">
            <a:spLocks/>
          </p:cNvSpPr>
          <p:nvPr/>
        </p:nvSpPr>
        <p:spPr>
          <a:xfrm rot="21421961">
            <a:off x="450207" y="283641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sz="3600" b="1" dirty="0"/>
              <a:t>How does it work?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911207-7A05-144E-BCBD-B0F41818A36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81041" y="1538100"/>
            <a:ext cx="11429918" cy="28354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1BD723-2B72-A346-A3D0-249D8F3D71C9}"/>
              </a:ext>
            </a:extLst>
          </p:cNvPr>
          <p:cNvSpPr txBox="1">
            <a:spLocks/>
          </p:cNvSpPr>
          <p:nvPr/>
        </p:nvSpPr>
        <p:spPr>
          <a:xfrm>
            <a:off x="6832559" y="5106486"/>
            <a:ext cx="3937600" cy="42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GB" sz="2000" b="1" dirty="0"/>
              <a:t>Mean Average Precision(MAP@5) in validation data: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9D7BD2-EFF6-2A47-BE4E-631412A4C7E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010359" y="5945526"/>
            <a:ext cx="4800600" cy="641376"/>
          </a:xfrm>
          <a:prstGeom prst="rect">
            <a:avLst/>
          </a:prstGeom>
        </p:spPr>
      </p:pic>
      <p:pic>
        <p:nvPicPr>
          <p:cNvPr id="15" name="Graphic 14" descr="Head with gears">
            <a:extLst>
              <a:ext uri="{FF2B5EF4-FFF2-40B4-BE49-F238E27FC236}">
                <a16:creationId xmlns:a16="http://schemas.microsoft.com/office/drawing/2014/main" id="{429FDBDC-6822-CD4D-ADF1-36739A8FB7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41" y="5106486"/>
            <a:ext cx="1509915" cy="15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9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569D20B-1DDB-C341-86C3-64799CAA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487680" y="549543"/>
            <a:ext cx="5453560" cy="123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35D036-2F7B-2747-A905-C7E8FF41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A" sz="3600" b="1" dirty="0">
                <a:solidFill>
                  <a:schemeClr val="bg1"/>
                </a:solidFill>
              </a:rPr>
              <a:t>B</a:t>
            </a:r>
            <a:r>
              <a:rPr lang="en-UA" sz="3600" b="1" dirty="0"/>
              <a:t>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3C79F-4054-D544-9D34-3C20087C8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958" y="4221515"/>
            <a:ext cx="6037699" cy="1291968"/>
          </a:xfrm>
        </p:spPr>
        <p:txBody>
          <a:bodyPr/>
          <a:lstStyle/>
          <a:p>
            <a:pPr marL="76200" indent="0" algn="ctr">
              <a:buNone/>
            </a:pPr>
            <a:r>
              <a:rPr lang="en-GB" sz="2000" dirty="0"/>
              <a:t>“It requires a very advanced and rich system to find any </a:t>
            </a:r>
          </a:p>
          <a:p>
            <a:pPr marL="76200" indent="0" algn="ctr">
              <a:buNone/>
            </a:pPr>
            <a:r>
              <a:rPr lang="en-GB" sz="2000" dirty="0"/>
              <a:t>relevant information within enterprise documentation.”</a:t>
            </a:r>
          </a:p>
          <a:p>
            <a:pPr marL="0" indent="0">
              <a:buNone/>
            </a:pPr>
            <a:endParaRPr lang="en-UA" sz="20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E36B74-A3E1-394A-AB43-C15D4915515A}"/>
              </a:ext>
            </a:extLst>
          </p:cNvPr>
          <p:cNvSpPr txBox="1">
            <a:spLocks/>
          </p:cNvSpPr>
          <p:nvPr/>
        </p:nvSpPr>
        <p:spPr>
          <a:xfrm>
            <a:off x="1435607" y="1781677"/>
            <a:ext cx="7830701" cy="150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 algn="ctr">
              <a:buNone/>
            </a:pPr>
            <a:r>
              <a:rPr lang="en-GB" sz="2000" dirty="0"/>
              <a:t>“A shortage of skilled </a:t>
            </a:r>
            <a:r>
              <a:rPr lang="en-GB" sz="2000" dirty="0" err="1"/>
              <a:t>labor</a:t>
            </a:r>
            <a:r>
              <a:rPr lang="en-GB" sz="2000" dirty="0"/>
              <a:t> is one of the evolving problems in manufacturing. AR technology can speed up workforce training in addition to decreasing work-related injuries, cutting operational costs, and increasing productivity using digital workflows.”</a:t>
            </a:r>
          </a:p>
          <a:p>
            <a:pPr marL="0" indent="0">
              <a:buFont typeface="Cousine"/>
              <a:buNone/>
            </a:pPr>
            <a:endParaRPr lang="en-UA" sz="2000" dirty="0"/>
          </a:p>
        </p:txBody>
      </p:sp>
      <p:pic>
        <p:nvPicPr>
          <p:cNvPr id="18" name="Graphic 17" descr="Head with gears">
            <a:extLst>
              <a:ext uri="{FF2B5EF4-FFF2-40B4-BE49-F238E27FC236}">
                <a16:creationId xmlns:a16="http://schemas.microsoft.com/office/drawing/2014/main" id="{D37A3751-6C1E-4744-A005-F898E99E3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78742" y="658443"/>
            <a:ext cx="1509915" cy="15099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3F44CF-F967-F549-8F86-1B520E2AB1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343" y="3612850"/>
            <a:ext cx="3845105" cy="25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410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AABFB-7F21-1646-A8CA-BD8E8B0A8E7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559117" y="263886"/>
            <a:ext cx="5453560" cy="123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FAD344-137D-A648-B6E3-B3F1AF97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057" y="556017"/>
            <a:ext cx="10972800" cy="551200"/>
          </a:xfrm>
        </p:spPr>
        <p:txBody>
          <a:bodyPr/>
          <a:lstStyle/>
          <a:p>
            <a:r>
              <a:rPr lang="en-GB" sz="3600" b="1" dirty="0"/>
              <a:t>DATA</a:t>
            </a:r>
            <a:endParaRPr lang="en-UA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1125-B663-7D45-B5BC-1EF0D06E5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00000"/>
            <a:ext cx="6787972" cy="4852000"/>
          </a:xfrm>
        </p:spPr>
        <p:txBody>
          <a:bodyPr>
            <a:normAutofit/>
          </a:bodyPr>
          <a:lstStyle/>
          <a:p>
            <a:r>
              <a:rPr lang="en-GB" dirty="0"/>
              <a:t>Readable and scanned PDF manuals of products;</a:t>
            </a:r>
          </a:p>
          <a:p>
            <a:pPr marL="76200" indent="0">
              <a:buNone/>
            </a:pPr>
            <a:endParaRPr lang="en-GB" dirty="0"/>
          </a:p>
          <a:p>
            <a:r>
              <a:rPr lang="en-GB" dirty="0"/>
              <a:t>For Hackathon purposes, Emerson and Ashcroft products documents are used which include:</a:t>
            </a:r>
          </a:p>
          <a:p>
            <a:pPr marL="76200" indent="0">
              <a:buNone/>
            </a:pPr>
            <a:r>
              <a:rPr lang="en-GB" dirty="0"/>
              <a:t>	-  Measurement Instrumentation;</a:t>
            </a:r>
          </a:p>
          <a:p>
            <a:pPr marL="76200" indent="0">
              <a:buNone/>
            </a:pPr>
            <a:r>
              <a:rPr lang="en-GB" dirty="0"/>
              <a:t>	-  Valves, actuators, and regulators;</a:t>
            </a:r>
          </a:p>
          <a:p>
            <a:pPr marL="76200" indent="0">
              <a:buNone/>
            </a:pPr>
            <a:r>
              <a:rPr lang="en-GB" dirty="0"/>
              <a:t>	-  Other Sensors and transmitters.</a:t>
            </a:r>
          </a:p>
          <a:p>
            <a:pPr marL="76200" indent="0">
              <a:buNone/>
            </a:pPr>
            <a:endParaRPr lang="en-GB" dirty="0"/>
          </a:p>
          <a:p>
            <a:r>
              <a:rPr lang="en-GB" dirty="0"/>
              <a:t>More than 1,000 documents;</a:t>
            </a:r>
          </a:p>
          <a:p>
            <a:endParaRPr lang="en-GB" dirty="0"/>
          </a:p>
          <a:p>
            <a:endParaRPr lang="en-UA" sz="2000" dirty="0"/>
          </a:p>
        </p:txBody>
      </p:sp>
      <p:pic>
        <p:nvPicPr>
          <p:cNvPr id="5" name="Google Shape;2104;p254">
            <a:extLst>
              <a:ext uri="{FF2B5EF4-FFF2-40B4-BE49-F238E27FC236}">
                <a16:creationId xmlns:a16="http://schemas.microsoft.com/office/drawing/2014/main" id="{5B0D47E4-937A-F64F-B9B1-5B629676B6AC}"/>
              </a:ext>
            </a:extLst>
          </p:cNvPr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7535723" y="263886"/>
            <a:ext cx="2361650" cy="342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08;p254">
            <a:extLst>
              <a:ext uri="{FF2B5EF4-FFF2-40B4-BE49-F238E27FC236}">
                <a16:creationId xmlns:a16="http://schemas.microsoft.com/office/drawing/2014/main" id="{01013278-041F-E74A-A31C-DC0B51A58B61}"/>
              </a:ext>
            </a:extLst>
          </p:cNvPr>
          <p:cNvPicPr preferRelativeResize="0"/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0196068" y="263886"/>
            <a:ext cx="1233341" cy="198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06;p254">
            <a:extLst>
              <a:ext uri="{FF2B5EF4-FFF2-40B4-BE49-F238E27FC236}">
                <a16:creationId xmlns:a16="http://schemas.microsoft.com/office/drawing/2014/main" id="{0C59D1A7-DD43-EF4C-9A9B-9741A25FD672}"/>
              </a:ext>
            </a:extLst>
          </p:cNvPr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10437742" y="2422173"/>
            <a:ext cx="1152101" cy="168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107;p254">
            <a:extLst>
              <a:ext uri="{FF2B5EF4-FFF2-40B4-BE49-F238E27FC236}">
                <a16:creationId xmlns:a16="http://schemas.microsoft.com/office/drawing/2014/main" id="{B57E81DD-EEB9-5145-A18F-962CAFE99E77}"/>
              </a:ext>
            </a:extLst>
          </p:cNvPr>
          <p:cNvPicPr preferRelativeResize="0"/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9043968" y="4211750"/>
            <a:ext cx="1152100" cy="172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102;p254">
            <a:extLst>
              <a:ext uri="{FF2B5EF4-FFF2-40B4-BE49-F238E27FC236}">
                <a16:creationId xmlns:a16="http://schemas.microsoft.com/office/drawing/2014/main" id="{312F6B81-359F-FB4E-8F9B-F0CE2837E381}"/>
              </a:ext>
            </a:extLst>
          </p:cNvPr>
          <p:cNvPicPr preferRelativeResize="0"/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0644217" y="4563989"/>
            <a:ext cx="1179675" cy="203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105;p254">
            <a:extLst>
              <a:ext uri="{FF2B5EF4-FFF2-40B4-BE49-F238E27FC236}">
                <a16:creationId xmlns:a16="http://schemas.microsoft.com/office/drawing/2014/main" id="{B2481BAF-C3F5-9B4E-94FB-A002B850D696}"/>
              </a:ext>
            </a:extLst>
          </p:cNvPr>
          <p:cNvPicPr preferRelativeResize="0"/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7544349" y="4731875"/>
            <a:ext cx="1179675" cy="177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103;p254">
            <a:extLst>
              <a:ext uri="{FF2B5EF4-FFF2-40B4-BE49-F238E27FC236}">
                <a16:creationId xmlns:a16="http://schemas.microsoft.com/office/drawing/2014/main" id="{B4D8F8CF-4C1F-F14D-BDBF-09ABCD70BF3C}"/>
              </a:ext>
            </a:extLst>
          </p:cNvPr>
          <p:cNvPicPr preferRelativeResize="0"/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6096000" y="3662062"/>
            <a:ext cx="1110525" cy="188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4505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1BB0E-49EB-014A-AC4E-E667DF3F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289965" y="2387524"/>
            <a:ext cx="10807601" cy="2082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78EA35-7748-814F-A46F-95A27A51A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34356">
            <a:off x="3011043" y="2639998"/>
            <a:ext cx="10515600" cy="1325563"/>
          </a:xfrm>
        </p:spPr>
        <p:txBody>
          <a:bodyPr/>
          <a:lstStyle/>
          <a:p>
            <a:r>
              <a:rPr lang="en-US" sz="5400" b="1" dirty="0"/>
              <a:t>Solution</a:t>
            </a:r>
            <a:endParaRPr lang="en-UA" sz="5400" b="1" dirty="0"/>
          </a:p>
        </p:txBody>
      </p:sp>
    </p:spTree>
    <p:extLst>
      <p:ext uri="{BB962C8B-B14F-4D97-AF65-F5344CB8AC3E}">
        <p14:creationId xmlns:p14="http://schemas.microsoft.com/office/powerpoint/2010/main" val="524439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3EA820-31CC-884C-853A-25C4B01F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775017" y="390886"/>
            <a:ext cx="5453560" cy="1236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4FBC59-B45E-B446-88D4-659C32D9F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38520">
            <a:off x="609600" y="411888"/>
            <a:ext cx="10972800" cy="551200"/>
          </a:xfrm>
        </p:spPr>
        <p:txBody>
          <a:bodyPr/>
          <a:lstStyle/>
          <a:p>
            <a:r>
              <a:rPr lang="en-UA" sz="3600" b="1" dirty="0"/>
              <a:t>INPUT DATA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A9FF90A-F301-6743-9D4F-63E58FEAF4B6}"/>
              </a:ext>
            </a:extLst>
          </p:cNvPr>
          <p:cNvSpPr txBox="1">
            <a:spLocks/>
          </p:cNvSpPr>
          <p:nvPr/>
        </p:nvSpPr>
        <p:spPr>
          <a:xfrm>
            <a:off x="2857449" y="2065178"/>
            <a:ext cx="1447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b="1" dirty="0"/>
              <a:t>Set of PDFs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D4925D02-54EF-D54F-93EC-BD67E14419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371498" y="2616378"/>
            <a:ext cx="4419702" cy="3448152"/>
          </a:xfrm>
          <a:prstGeom prst="rect">
            <a:avLst/>
          </a:prstGeom>
        </p:spPr>
      </p:pic>
      <p:pic>
        <p:nvPicPr>
          <p:cNvPr id="9" name="Picture 22" descr="Text&#10;&#10;Description automatically generated">
            <a:extLst>
              <a:ext uri="{FF2B5EF4-FFF2-40B4-BE49-F238E27FC236}">
                <a16:creationId xmlns:a16="http://schemas.microsoft.com/office/drawing/2014/main" id="{E38D06DF-7DAF-EC49-BC99-4BD57110178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65327" y="1963034"/>
            <a:ext cx="5621867" cy="1465966"/>
          </a:xfrm>
          <a:prstGeom prst="rect">
            <a:avLst/>
          </a:prstGeom>
        </p:spPr>
      </p:pic>
      <p:pic>
        <p:nvPicPr>
          <p:cNvPr id="10" name="Picture 3" descr="Text, letter&#10;&#10;Description automatically generated">
            <a:extLst>
              <a:ext uri="{FF2B5EF4-FFF2-40B4-BE49-F238E27FC236}">
                <a16:creationId xmlns:a16="http://schemas.microsoft.com/office/drawing/2014/main" id="{58C867E1-5BCE-304E-839B-41C7AB2BB7A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6265326" y="3774066"/>
            <a:ext cx="5621867" cy="11327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AE205DD-BE35-654C-AA03-DC1908B1D7A4}"/>
              </a:ext>
            </a:extLst>
          </p:cNvPr>
          <p:cNvSpPr txBox="1">
            <a:spLocks/>
          </p:cNvSpPr>
          <p:nvPr/>
        </p:nvSpPr>
        <p:spPr>
          <a:xfrm>
            <a:off x="8352358" y="1392934"/>
            <a:ext cx="1540941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b="1" dirty="0"/>
              <a:t>Set of JSONs</a:t>
            </a:r>
          </a:p>
        </p:txBody>
      </p:sp>
    </p:spTree>
    <p:extLst>
      <p:ext uri="{BB962C8B-B14F-4D97-AF65-F5344CB8AC3E}">
        <p14:creationId xmlns:p14="http://schemas.microsoft.com/office/powerpoint/2010/main" val="34372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6CF79-1F40-2F43-BCD3-E7425DE674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2467765" y="2590724"/>
            <a:ext cx="10807601" cy="2082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75A1A-A825-B841-B2C6-74203B45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2571">
            <a:off x="1942084" y="2766218"/>
            <a:ext cx="10515600" cy="1325563"/>
          </a:xfrm>
        </p:spPr>
        <p:txBody>
          <a:bodyPr/>
          <a:lstStyle/>
          <a:p>
            <a:r>
              <a:rPr lang="en-UA" sz="5400" b="1" dirty="0"/>
              <a:t>Project Steps</a:t>
            </a:r>
          </a:p>
        </p:txBody>
      </p:sp>
    </p:spTree>
    <p:extLst>
      <p:ext uri="{BB962C8B-B14F-4D97-AF65-F5344CB8AC3E}">
        <p14:creationId xmlns:p14="http://schemas.microsoft.com/office/powerpoint/2010/main" val="6033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51BB0E-49EB-014A-AC4E-E667DF3F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09297" y="525448"/>
            <a:ext cx="5061474" cy="1319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34269-3EA5-3642-A53A-875CBA5B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1432">
            <a:off x="357366" y="548881"/>
            <a:ext cx="10972800" cy="551200"/>
          </a:xfrm>
        </p:spPr>
        <p:txBody>
          <a:bodyPr/>
          <a:lstStyle/>
          <a:p>
            <a:r>
              <a:rPr lang="en-UA" sz="3600" b="1" dirty="0"/>
              <a:t>Text Extraction</a:t>
            </a:r>
            <a:endParaRPr lang="en-U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12C9F-0AF0-2449-BDEA-E53B871202C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93963" y="1641161"/>
            <a:ext cx="5487883" cy="13198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E9FD4A-8BFD-E94A-A4CF-8A82E5B50258}"/>
              </a:ext>
            </a:extLst>
          </p:cNvPr>
          <p:cNvSpPr txBox="1">
            <a:spLocks/>
          </p:cNvSpPr>
          <p:nvPr/>
        </p:nvSpPr>
        <p:spPr>
          <a:xfrm rot="21389403">
            <a:off x="3913365" y="1697467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sz="3600" b="1" dirty="0"/>
              <a:t>Text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523D99-0622-5045-997B-9258D6A2F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93134" y="2673657"/>
            <a:ext cx="5487883" cy="13198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C25271-16B9-1E4F-A7CA-B8F623140C49}"/>
              </a:ext>
            </a:extLst>
          </p:cNvPr>
          <p:cNvSpPr txBox="1">
            <a:spLocks/>
          </p:cNvSpPr>
          <p:nvPr/>
        </p:nvSpPr>
        <p:spPr>
          <a:xfrm rot="21408986">
            <a:off x="8412279" y="2685416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A" sz="3600" b="1" dirty="0"/>
              <a:t>Data set creating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5887FF-B144-5B44-90DF-9D08ACE101B3}"/>
              </a:ext>
            </a:extLst>
          </p:cNvPr>
          <p:cNvSpPr txBox="1">
            <a:spLocks/>
          </p:cNvSpPr>
          <p:nvPr/>
        </p:nvSpPr>
        <p:spPr>
          <a:xfrm>
            <a:off x="497065" y="1942272"/>
            <a:ext cx="2901599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A" dirty="0"/>
              <a:t>GCP Vision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Previously Done</a:t>
            </a:r>
            <a:endParaRPr lang="en-U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55EB5B0-720B-8E49-8ABC-F5095EFD5950}"/>
              </a:ext>
            </a:extLst>
          </p:cNvPr>
          <p:cNvSpPr txBox="1">
            <a:spLocks/>
          </p:cNvSpPr>
          <p:nvPr/>
        </p:nvSpPr>
        <p:spPr>
          <a:xfrm>
            <a:off x="4134889" y="3152833"/>
            <a:ext cx="3206030" cy="1681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Hyphen or Spaces Removing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Unuseful</a:t>
            </a:r>
            <a:r>
              <a:rPr lang="en-GB" dirty="0"/>
              <a:t> Text Removing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Paragraphs Joining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Other</a:t>
            </a:r>
            <a:endParaRPr lang="en-U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E8F27E0-142F-034F-8D0C-0AE48F3FFCB9}"/>
              </a:ext>
            </a:extLst>
          </p:cNvPr>
          <p:cNvSpPr txBox="1">
            <a:spLocks/>
          </p:cNvSpPr>
          <p:nvPr/>
        </p:nvSpPr>
        <p:spPr>
          <a:xfrm>
            <a:off x="8534212" y="4074645"/>
            <a:ext cx="3405725" cy="206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Split Text into Sentences</a:t>
            </a:r>
            <a:endParaRPr lang="en-UA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Split Sentence into Words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Pages, Documents Names for Texts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A" dirty="0"/>
              <a:t>Other</a:t>
            </a:r>
          </a:p>
        </p:txBody>
      </p:sp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A8C2D571-295D-B242-9515-7FBEB7056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063" y="5321107"/>
            <a:ext cx="1276700" cy="127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786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BA12E-DCFE-644E-A822-09AB13075B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215697" y="397272"/>
            <a:ext cx="5061474" cy="1319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9C11B9-113B-8D4C-BE40-D72CC4DC3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45748">
            <a:off x="609600" y="431971"/>
            <a:ext cx="10972800" cy="551200"/>
          </a:xfrm>
        </p:spPr>
        <p:txBody>
          <a:bodyPr/>
          <a:lstStyle/>
          <a:p>
            <a:r>
              <a:rPr lang="en-UA" sz="3600" b="1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7B64-D641-B448-8B6E-F1ED1F97C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377" y="1292928"/>
            <a:ext cx="3022600" cy="2288472"/>
          </a:xfrm>
        </p:spPr>
        <p:txBody>
          <a:bodyPr/>
          <a:lstStyle/>
          <a:p>
            <a:r>
              <a:rPr lang="en-GB" sz="2000" dirty="0"/>
              <a:t>Text </a:t>
            </a:r>
            <a:r>
              <a:rPr lang="en-GB" sz="2000" dirty="0" err="1"/>
              <a:t>Preprocessing</a:t>
            </a:r>
            <a:r>
              <a:rPr lang="en-GB" sz="2000" dirty="0"/>
              <a:t>:</a:t>
            </a:r>
          </a:p>
          <a:p>
            <a:pPr marL="76200" indent="0">
              <a:buNone/>
            </a:pPr>
            <a:r>
              <a:rPr lang="en-GB" sz="2000" dirty="0"/>
              <a:t>	- Stop Words</a:t>
            </a:r>
          </a:p>
          <a:p>
            <a:pPr marL="76200" indent="0">
              <a:buNone/>
            </a:pPr>
            <a:r>
              <a:rPr lang="en-GB" sz="2000" dirty="0"/>
              <a:t>	- Duplicates</a:t>
            </a:r>
          </a:p>
          <a:p>
            <a:pPr marL="76200" indent="0">
              <a:buNone/>
            </a:pPr>
            <a:r>
              <a:rPr lang="en-GB" sz="2000" dirty="0"/>
              <a:t>	- Very short words</a:t>
            </a:r>
          </a:p>
          <a:p>
            <a:r>
              <a:rPr lang="en-GB" sz="2000" b="1" dirty="0"/>
              <a:t>Word2Vec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76200" indent="0">
              <a:buNone/>
            </a:pPr>
            <a:endParaRPr lang="en-GB" sz="2000" dirty="0"/>
          </a:p>
          <a:p>
            <a:endParaRPr lang="en-U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9CF2C1-B5DB-BA4A-8C10-78F4A98F9849}"/>
              </a:ext>
            </a:extLst>
          </p:cNvPr>
          <p:cNvSpPr txBox="1">
            <a:spLocks/>
          </p:cNvSpPr>
          <p:nvPr/>
        </p:nvSpPr>
        <p:spPr>
          <a:xfrm>
            <a:off x="8010739" y="2849772"/>
            <a:ext cx="1270000" cy="42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marL="76200" indent="0">
              <a:buNone/>
            </a:pPr>
            <a:r>
              <a:rPr lang="en-GB" sz="2000" b="1" dirty="0" err="1"/>
              <a:t>FastText</a:t>
            </a:r>
            <a:endParaRPr lang="en-GB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200644-F5C8-DD45-BE74-C4C4AE8B74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22350" y="3581400"/>
            <a:ext cx="38989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1B439F-3720-384A-B9DD-93ACD99638A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721689" y="3581400"/>
            <a:ext cx="3848100" cy="18288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7736454-9CC4-4F4E-9257-BB36FD78B44E}"/>
              </a:ext>
            </a:extLst>
          </p:cNvPr>
          <p:cNvSpPr txBox="1">
            <a:spLocks/>
          </p:cNvSpPr>
          <p:nvPr/>
        </p:nvSpPr>
        <p:spPr>
          <a:xfrm>
            <a:off x="9369639" y="5735016"/>
            <a:ext cx="2822361" cy="42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marR="0" lvl="3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marR="0" lvl="4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marR="0" lvl="5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marR="0" lvl="6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marR="0" lvl="7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marR="0" lvl="8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 b="0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GB" sz="2000" dirty="0"/>
              <a:t>Normalization </a:t>
            </a:r>
          </a:p>
          <a:p>
            <a:r>
              <a:rPr lang="en-GB" sz="2000" dirty="0"/>
              <a:t>Other</a:t>
            </a:r>
          </a:p>
        </p:txBody>
      </p:sp>
      <p:pic>
        <p:nvPicPr>
          <p:cNvPr id="14" name="Graphic 13" descr="Head with gears">
            <a:extLst>
              <a:ext uri="{FF2B5EF4-FFF2-40B4-BE49-F238E27FC236}">
                <a16:creationId xmlns:a16="http://schemas.microsoft.com/office/drawing/2014/main" id="{7A13068B-315A-7B4B-8FDE-AC5A16873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04639" y="490956"/>
            <a:ext cx="1509915" cy="15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6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CE9418-DA21-D24F-8E13-B1EF49CCE1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317298" y="397272"/>
            <a:ext cx="5927398" cy="13198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B183B-3627-4F43-854F-BC482D8F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74394">
            <a:off x="399407" y="395300"/>
            <a:ext cx="10972800" cy="551200"/>
          </a:xfrm>
        </p:spPr>
        <p:txBody>
          <a:bodyPr/>
          <a:lstStyle/>
          <a:p>
            <a:r>
              <a:rPr lang="en-UA" sz="3600" b="1" dirty="0"/>
              <a:t>Vector Creating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EF611-DF94-CC49-BC44-B130DBAF9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825856"/>
            <a:ext cx="10972800" cy="4852000"/>
          </a:xfrm>
        </p:spPr>
        <p:txBody>
          <a:bodyPr/>
          <a:lstStyle/>
          <a:p>
            <a:r>
              <a:rPr lang="en-GB" sz="2000" dirty="0"/>
              <a:t>Extend Dataset with Vectors</a:t>
            </a:r>
          </a:p>
          <a:p>
            <a:r>
              <a:rPr lang="en-GB" sz="2000" dirty="0"/>
              <a:t>Grouping Data</a:t>
            </a:r>
          </a:p>
          <a:p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47583D-9D3B-7F4A-ABE6-8B840F2529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71900" y="2465800"/>
            <a:ext cx="7957457" cy="3886200"/>
          </a:xfrm>
          <a:prstGeom prst="rect">
            <a:avLst/>
          </a:prstGeom>
        </p:spPr>
      </p:pic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20E74EAF-07A1-044B-B88D-03CD5E011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063" y="5321107"/>
            <a:ext cx="1276700" cy="127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179122"/>
      </p:ext>
    </p:extLst>
  </p:cSld>
  <p:clrMapOvr>
    <a:masterClrMapping/>
  </p:clrMapOvr>
</p:sld>
</file>

<file path=ppt/theme/theme1.xml><?xml version="1.0" encoding="utf-8"?>
<a:theme xmlns:a="http://schemas.openxmlformats.org/drawingml/2006/main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259</Words>
  <Application>Microsoft Macintosh PowerPoint</Application>
  <PresentationFormat>Widescreen</PresentationFormat>
  <Paragraphs>63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Cousine</vt:lpstr>
      <vt:lpstr>Valentine template</vt:lpstr>
      <vt:lpstr>INTELLIGENT SEARCH  ENGINE  </vt:lpstr>
      <vt:lpstr>Business Problem</vt:lpstr>
      <vt:lpstr>DATA</vt:lpstr>
      <vt:lpstr>Solution</vt:lpstr>
      <vt:lpstr>INPUT DATA</vt:lpstr>
      <vt:lpstr>Project Steps</vt:lpstr>
      <vt:lpstr>Text Extraction</vt:lpstr>
      <vt:lpstr>Modelling</vt:lpstr>
      <vt:lpstr>Vector Creating</vt:lpstr>
      <vt:lpstr>Data set Examples </vt:lpstr>
      <vt:lpstr>Document to device map</vt:lpstr>
      <vt:lpstr>How does it work?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2021-08-29T10:00:13Z</dcterms:created>
  <dcterms:modified xsi:type="dcterms:W3CDTF">2021-08-30T09:20:33Z</dcterms:modified>
</cp:coreProperties>
</file>